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906000" cy="6858000" type="A4"/>
  <p:notesSz cx="9926638" cy="6797675"/>
  <p:defaultTextStyle>
    <a:defPPr>
      <a:defRPr lang="it-IT"/>
    </a:defPPr>
    <a:lvl1pPr algn="l" rtl="0" eaLnBrk="0" fontAlgn="base" hangingPunct="0">
      <a:lnSpc>
        <a:spcPct val="8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243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EB2"/>
    <a:srgbClr val="000000"/>
    <a:srgbClr val="339966"/>
    <a:srgbClr val="009999"/>
    <a:srgbClr val="000099"/>
    <a:srgbClr val="006666"/>
    <a:srgbClr val="0033CC"/>
    <a:srgbClr val="00CC99"/>
    <a:srgbClr val="33CC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 varScale="1">
        <p:scale>
          <a:sx n="108" d="100"/>
          <a:sy n="108" d="100"/>
        </p:scale>
        <p:origin x="1452" y="840"/>
      </p:cViewPr>
      <p:guideLst>
        <p:guide orient="horz" pos="2382"/>
        <p:guide pos="2438"/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2236" cy="33972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04" y="3"/>
            <a:ext cx="4302235" cy="33972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BF167CF0-532F-45C8-807E-A380AC590958}" type="datetimeFigureOut">
              <a:rPr lang="it-IT" smtClean="0"/>
              <a:pPr/>
              <a:t>12/09/2019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826" y="3228977"/>
            <a:ext cx="7940989" cy="3059113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456366"/>
            <a:ext cx="4302236" cy="339725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04" y="6456366"/>
            <a:ext cx="4302235" cy="339725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46B374B5-AE45-4334-9213-6EC50DE29A7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01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374B5-AE45-4334-9213-6EC50DE29A79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71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3561" y="2130976"/>
            <a:ext cx="8418881" cy="1470086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090" y="3886154"/>
            <a:ext cx="6935825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56196-E86A-47B7-A795-B74DAEE312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FEC1-7C33-46FB-8DB7-3071D587A9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649" y="275012"/>
            <a:ext cx="2228646" cy="585154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707" y="275012"/>
            <a:ext cx="6490909" cy="585154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3361F-5A26-4C83-A5C8-4F4BE44347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B9BE1-6166-4F09-BA41-A2107A1642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161" y="4407379"/>
            <a:ext cx="8420912" cy="136209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161" y="2907056"/>
            <a:ext cx="8420912" cy="150032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BFAEC-72FE-4ADB-A165-CE2E8C5CCB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707" y="1599673"/>
            <a:ext cx="4359778" cy="45268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50516" y="1599673"/>
            <a:ext cx="4359778" cy="45268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52682-030E-43CB-B816-87441E9145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708" y="1534880"/>
            <a:ext cx="4376030" cy="6392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708" y="2174173"/>
            <a:ext cx="4376030" cy="39523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234" y="1534880"/>
            <a:ext cx="4378061" cy="6392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234" y="2174173"/>
            <a:ext cx="4378061" cy="39523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50DC9-2F03-4E36-8DF2-577F6332CF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E4379-12DF-4DD0-BB3B-6016505C27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A754C-DAD1-4699-A3D5-1222353FD6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707" y="273572"/>
            <a:ext cx="3258659" cy="11619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199" y="273571"/>
            <a:ext cx="5538095" cy="58529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707" y="1435531"/>
            <a:ext cx="3258659" cy="46910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58B7D-B9FC-478C-9D89-5A04B5F054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2194" y="4800456"/>
            <a:ext cx="5942382" cy="567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2194" y="613376"/>
            <a:ext cx="5942382" cy="41136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2194" y="5367758"/>
            <a:ext cx="5942382" cy="8048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16C82-BC75-4E7C-ABCD-198C345A08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708" y="275012"/>
            <a:ext cx="8914587" cy="11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708" y="1599673"/>
            <a:ext cx="8914587" cy="452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708" y="6244626"/>
            <a:ext cx="2311942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618" y="6244626"/>
            <a:ext cx="3136766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8353" y="6244626"/>
            <a:ext cx="2311942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14191154-F778-4D27-B7E5-B2FE35073B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segreteria@opiavellino.it" TargetMode="External"/><Relationship Id="rId7" Type="http://schemas.openxmlformats.org/officeDocument/2006/relationships/hyperlink" Target="https://www.google.it/imgres?imgurl=http%3A%2F%2Fd6ka0on10obqx.cloudfront.net%2Fdefault_filter_crop%2Fuploads%2Farticles%2F00001068%2Fimages%2FMuseo%2520Irpino%2520di%2520Avellino_mosaico_pavimentale.jpg&amp;imgrefurl=http%3A%2F%2Fwww.originalitaly.it%2Fit%2Feditoriali%2Fa-al-museo-irpino-di-avellino&amp;docid=5yTVbsn3M_PJTM&amp;tbnid=n-TTTuLTb8DAuM%3A&amp;vet=1&amp;w=640&amp;h=480&amp;safe=active&amp;bih=670&amp;biw=1536&amp;ved=0ahUKEwjqq9273NTiAhWi3eAKHQjpCsUQMwguKAIwAg&amp;iact=c&amp;ictx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google.it/url?sa=i&amp;rct=j&amp;q=&amp;esrc=s&amp;source=images&amp;cd=&amp;cad=rja&amp;uact=8&amp;ved=0ahUKEwj94u7_1MPQAhWHzRQKHQ5OB-EQjRwIBw&amp;url=https://halleyweb.com/c064011/index.php&amp;psig=AFQjCNFqEkOHQ7XxBBUgSqqWFtLxGfXXkQ&amp;ust=1480154937497528" TargetMode="External"/><Relationship Id="rId4" Type="http://schemas.openxmlformats.org/officeDocument/2006/relationships/hyperlink" Target="mailto:avellino@cert.ordine-opi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7437" y="1975256"/>
            <a:ext cx="2654940" cy="1338872"/>
          </a:xfrm>
        </p:spPr>
        <p:txBody>
          <a:bodyPr/>
          <a:lstStyle/>
          <a:p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900" dirty="0"/>
            </a:br>
            <a:br>
              <a:rPr lang="it-IT" sz="900" dirty="0"/>
            </a:br>
            <a:br>
              <a:rPr lang="it-IT" sz="900" dirty="0"/>
            </a:br>
            <a:br>
              <a:rPr lang="it-IT" sz="900" dirty="0"/>
            </a:br>
            <a:br>
              <a:rPr lang="it-IT" sz="900" b="1" dirty="0"/>
            </a:br>
            <a:br>
              <a:rPr lang="it-IT" sz="1200" b="1" dirty="0"/>
            </a:br>
            <a:br>
              <a:rPr lang="it-IT" sz="1200" b="1" dirty="0"/>
            </a:b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endParaRPr lang="it-IT" sz="1200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99097" y="4476949"/>
            <a:ext cx="351761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OPI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 </a:t>
            </a:r>
            <a:r>
              <a:rPr lang="it-IT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Terminio</a:t>
            </a: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83100 Avellino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0825 30365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 </a:t>
            </a:r>
            <a:r>
              <a:rPr lang="it-IT" sz="1100" dirty="0">
                <a:hlinkClick r:id="rId3"/>
              </a:rPr>
              <a:t>segreteria@opiavellino.it</a:t>
            </a:r>
            <a:endParaRPr lang="it-IT" sz="11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dirty="0" err="1"/>
              <a:t>pec</a:t>
            </a:r>
            <a:r>
              <a:rPr lang="it-IT" sz="1100" dirty="0"/>
              <a:t>       </a:t>
            </a:r>
            <a:r>
              <a:rPr lang="it-IT" sz="1100" dirty="0">
                <a:hlinkClick r:id="rId4"/>
              </a:rPr>
              <a:t>avellino@cert.ordine-opi.it</a:t>
            </a:r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endParaRPr lang="it-IT" sz="1000" b="1" dirty="0">
              <a:solidFill>
                <a:srgbClr val="2D2D8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59" name="Rectangle 17"/>
          <p:cNvSpPr>
            <a:spLocks noChangeArrowheads="1"/>
          </p:cNvSpPr>
          <p:nvPr/>
        </p:nvSpPr>
        <p:spPr bwMode="auto">
          <a:xfrm>
            <a:off x="4729527" y="3262697"/>
            <a:ext cx="591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it-IT" sz="1800" b="1">
              <a:solidFill>
                <a:schemeClr val="accent2"/>
              </a:solidFill>
            </a:endParaRPr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5414173" y="1926518"/>
            <a:ext cx="3870165" cy="1110124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" name="AutoShape 2" descr="Risultati immagini per comune di bisaccia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99097" y="-1769574"/>
            <a:ext cx="3985966" cy="369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AutoShape 4" descr="Risultati immagini per comune di bisaccia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" y="-1603157"/>
            <a:ext cx="3985966" cy="369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6" descr="Risultati immagini per comune di bisaccia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442176" y="-1476191"/>
            <a:ext cx="3985966" cy="369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8" descr="Risultati immagini per comune di bisaccia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664607" y="-1806174"/>
            <a:ext cx="4104583" cy="109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</a:t>
            </a:r>
          </a:p>
          <a:p>
            <a:r>
              <a:rPr lang="it-IT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it-IT" sz="11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5565045" y="1746168"/>
            <a:ext cx="3444936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b="1" i="1" dirty="0">
                <a:solidFill>
                  <a:srgbClr val="0E0EB2"/>
                </a:solidFill>
              </a:rPr>
              <a:t>Il sistema ECM: La FNOPI e l’ECM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sz="1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3,5 crediti ECM</a:t>
            </a:r>
            <a:r>
              <a:rPr lang="it-IT" sz="11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29" name="AutoShape 8" descr="Risultati immagini per comune di bisaccia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465041" y="3070364"/>
            <a:ext cx="3459897" cy="119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it-IT" sz="1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it-IT" sz="1050" b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Segreteria Organizzativa</a:t>
            </a:r>
          </a:p>
          <a:p>
            <a:pPr algn="just"/>
            <a:endParaRPr lang="it-IT" sz="1050" b="1" dirty="0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sz="1050" b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Emilia Coppola</a:t>
            </a:r>
          </a:p>
          <a:p>
            <a:pPr algn="just"/>
            <a:r>
              <a:rPr lang="it-IT" sz="1050" b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Margherita Laudati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205" y="79192"/>
            <a:ext cx="1079501" cy="936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7" name="Text Box 3"/>
          <p:cNvSpPr txBox="1">
            <a:spLocks noChangeArrowheads="1" noChangeShapeType="1"/>
          </p:cNvSpPr>
          <p:nvPr/>
        </p:nvSpPr>
        <p:spPr bwMode="auto">
          <a:xfrm>
            <a:off x="5104161" y="1210154"/>
            <a:ext cx="4319588" cy="5762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1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Gill Sans MT" panose="020B0502020104020203" pitchFamily="34" charset="0"/>
              </a:rPr>
              <a:t>Ordine delle Professioni Infermieristiche              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Gill Sans MT" panose="020B0502020104020203" pitchFamily="34" charset="0"/>
              </a:rPr>
              <a:t>AVELLINO 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3"/>
          <p:cNvSpPr txBox="1">
            <a:spLocks noChangeArrowheads="1" noChangeShapeType="1"/>
          </p:cNvSpPr>
          <p:nvPr/>
        </p:nvSpPr>
        <p:spPr bwMode="auto">
          <a:xfrm>
            <a:off x="497210" y="2193449"/>
            <a:ext cx="3459897" cy="5762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5" descr="Immagine correlata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4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5445677" y="5801004"/>
            <a:ext cx="34449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Ariano irpino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Venerdì 4 ottobre 2019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Aula Magna P. O. Ariano Irpino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234176" y="1488499"/>
            <a:ext cx="351761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it-IT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Segreteria scientifica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1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Rocco Cusano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Tiziana Spagnuolo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it-IT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endParaRPr lang="it-IT" sz="1000" b="1" dirty="0">
              <a:solidFill>
                <a:srgbClr val="2D2D8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5C8CC69-330E-40F7-B6A0-5C9FA5C443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860" y="2678058"/>
            <a:ext cx="4043292" cy="26744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220184" y="303619"/>
            <a:ext cx="4146970" cy="338554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083" name="Rectangle 3"/>
          <p:cNvSpPr>
            <a:spLocks noChangeArrowheads="1"/>
          </p:cNvSpPr>
          <p:nvPr/>
        </p:nvSpPr>
        <p:spPr bwMode="auto">
          <a:xfrm>
            <a:off x="7163729" y="3690242"/>
            <a:ext cx="4054311" cy="525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400"/>
          </a:p>
          <a:p>
            <a:pPr algn="ctr"/>
            <a:r>
              <a:rPr lang="it-IT" sz="1400"/>
              <a:t> </a:t>
            </a:r>
          </a:p>
        </p:txBody>
      </p:sp>
      <p:sp>
        <p:nvSpPr>
          <p:cNvPr id="3084" name="Rectangle 3"/>
          <p:cNvSpPr>
            <a:spLocks noChangeArrowheads="1"/>
          </p:cNvSpPr>
          <p:nvPr/>
        </p:nvSpPr>
        <p:spPr bwMode="auto">
          <a:xfrm>
            <a:off x="4844066" y="472896"/>
            <a:ext cx="4077321" cy="609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</a:pPr>
            <a:endParaRPr lang="it-IT" sz="10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sz="10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0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it-IT" sz="11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1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17.30</a:t>
            </a:r>
          </a:p>
          <a:p>
            <a:pPr>
              <a:lnSpc>
                <a:spcPct val="100000"/>
              </a:lnSpc>
            </a:pPr>
            <a:endParaRPr lang="it-IT" sz="1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200" dirty="0"/>
              <a:t>Sessione interattiva con coinvolgimento attivo dei partecipanti riuniti in piccoli gruppi affiancati da tutor esperti, in ordine alle modalità d’accesso ai servizi offerti dal </a:t>
            </a:r>
            <a:r>
              <a:rPr lang="it-IT" sz="1200" dirty="0" err="1"/>
              <a:t>Co.Ge.A.P.S</a:t>
            </a:r>
            <a:r>
              <a:rPr lang="it-IT" sz="1200" dirty="0"/>
              <a:t>., al profilo anagrafico e alle funzioni inerenti il Dossier formativo individuale e di gruppo.</a:t>
            </a:r>
          </a:p>
          <a:p>
            <a:pPr algn="just">
              <a:lnSpc>
                <a:spcPct val="150000"/>
              </a:lnSpc>
            </a:pPr>
            <a:endParaRPr lang="it-IT" sz="1200" dirty="0"/>
          </a:p>
          <a:p>
            <a:pPr algn="just">
              <a:lnSpc>
                <a:spcPct val="150000"/>
              </a:lnSpc>
            </a:pPr>
            <a:r>
              <a:rPr lang="it-IT" sz="1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19.00</a:t>
            </a:r>
          </a:p>
          <a:p>
            <a:pPr algn="just">
              <a:lnSpc>
                <a:spcPct val="150000"/>
              </a:lnSpc>
            </a:pPr>
            <a:r>
              <a:rPr lang="it-IT" sz="1200" dirty="0"/>
              <a:t>Test di apprendimento</a:t>
            </a:r>
          </a:p>
          <a:p>
            <a:pPr algn="just">
              <a:lnSpc>
                <a:spcPct val="150000"/>
              </a:lnSpc>
            </a:pPr>
            <a:endParaRPr lang="it-IT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1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lang="it-IT" sz="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lang="it-IT" sz="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lang="it-IT" sz="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lang="it-IT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082836" y="4735663"/>
            <a:ext cx="3132701" cy="7184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72480" y="303619"/>
            <a:ext cx="4956815" cy="338554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b="1" i="1" dirty="0">
                <a:solidFill>
                  <a:schemeClr val="bg1"/>
                </a:solidFill>
              </a:rPr>
              <a:t>                 Programma</a:t>
            </a:r>
          </a:p>
        </p:txBody>
      </p:sp>
      <p:sp>
        <p:nvSpPr>
          <p:cNvPr id="8" name="Rectangle 3"/>
          <p:cNvSpPr>
            <a:spLocks noGrp="1" noChangeArrowheads="1"/>
          </p:cNvSpPr>
          <p:nvPr/>
        </p:nvSpPr>
        <p:spPr bwMode="auto">
          <a:xfrm>
            <a:off x="454307" y="980728"/>
            <a:ext cx="410445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endParaRPr lang="it-IT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1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14.00 </a:t>
            </a:r>
          </a:p>
          <a:p>
            <a:pPr algn="just">
              <a:lnSpc>
                <a:spcPct val="150000"/>
              </a:lnSpc>
            </a:pPr>
            <a:endParaRPr lang="it-IT" sz="11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Saluti</a:t>
            </a:r>
          </a:p>
          <a:p>
            <a:pPr algn="l"/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14.30 – 15.00</a:t>
            </a:r>
          </a:p>
          <a:p>
            <a:pPr algn="l"/>
            <a:endParaRPr lang="it-IT" sz="11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Dott. Pierpaolo </a:t>
            </a:r>
            <a:r>
              <a:rPr lang="it-IT" sz="11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Pateri</a:t>
            </a:r>
            <a:endParaRPr lang="it-IT" sz="11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</a:t>
            </a:r>
            <a:r>
              <a:rPr lang="it-IT" sz="11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Co.Ge.A.P.S</a:t>
            </a:r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.: Struttura, funzioni e opportunità per Ordini ed i professionisti</a:t>
            </a: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Dott. Palmiro Riganelli  </a:t>
            </a:r>
          </a:p>
          <a:p>
            <a:pPr algn="l"/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CFNC Commissione Nazionale per la Formazione Continua. Il manuale pel provider </a:t>
            </a: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Dott.ssa Alice </a:t>
            </a:r>
            <a:r>
              <a:rPr lang="it-IT" sz="1100" b="1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Santoponte</a:t>
            </a:r>
            <a:r>
              <a:rPr lang="it-IT" sz="11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l"/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potenzialità del sistema ECM ed il ruolo del </a:t>
            </a:r>
            <a:r>
              <a:rPr lang="it-IT" sz="11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CoGeAPS</a:t>
            </a:r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opportunità per il professionista</a:t>
            </a: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b="1" i="1">
              <a:solidFill>
                <a:srgbClr val="0E0E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b="1" i="1">
                <a:solidFill>
                  <a:srgbClr val="0E0E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Moderatore</a:t>
            </a:r>
            <a:endParaRPr lang="it-IT" sz="1100" b="1" i="1" dirty="0">
              <a:solidFill>
                <a:srgbClr val="0E0E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Dott. Fina Lino Passerino</a:t>
            </a: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it-IT" sz="1000" b="1" dirty="0">
              <a:solidFill>
                <a:schemeClr val="accent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4631</TotalTime>
  <Words>208</Words>
  <Application>Microsoft Office PowerPoint</Application>
  <PresentationFormat>A4 (21x29,7 cm)</PresentationFormat>
  <Paragraphs>89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Verdana</vt:lpstr>
      <vt:lpstr>Struttura predefinita</vt:lpstr>
      <vt:lpstr>                        </vt:lpstr>
      <vt:lpstr>Presentazione standard di PowerPoint</vt:lpstr>
    </vt:vector>
  </TitlesOfParts>
  <Company>INAIL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Facciata 4</dc:title>
  <dc:creator>Nicotera Angela</dc:creator>
  <cp:lastModifiedBy>luigia ripa</cp:lastModifiedBy>
  <cp:revision>291</cp:revision>
  <cp:lastPrinted>2019-06-06T10:50:23Z</cp:lastPrinted>
  <dcterms:created xsi:type="dcterms:W3CDTF">2010-11-09T14:30:24Z</dcterms:created>
  <dcterms:modified xsi:type="dcterms:W3CDTF">2019-09-12T07:50:35Z</dcterms:modified>
</cp:coreProperties>
</file>